
<file path=[Content_Types].xml><?xml version="1.0" encoding="utf-8"?>
<Types xmlns="http://schemas.openxmlformats.org/package/2006/content-types">
  <Default Extension="png" ContentType="image/png"/>
  <Default Extension="mov" ContentType="video/quicktime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2" r:id="rId1"/>
  </p:sldMasterIdLst>
  <p:notesMasterIdLst>
    <p:notesMasterId r:id="rId28"/>
  </p:notesMasterIdLst>
  <p:sldIdLst>
    <p:sldId id="280" r:id="rId2"/>
    <p:sldId id="279" r:id="rId3"/>
    <p:sldId id="278" r:id="rId4"/>
    <p:sldId id="277" r:id="rId5"/>
    <p:sldId id="274" r:id="rId6"/>
    <p:sldId id="271" r:id="rId7"/>
    <p:sldId id="257" r:id="rId8"/>
    <p:sldId id="270" r:id="rId9"/>
    <p:sldId id="286" r:id="rId10"/>
    <p:sldId id="287" r:id="rId11"/>
    <p:sldId id="289" r:id="rId12"/>
    <p:sldId id="292" r:id="rId13"/>
    <p:sldId id="293" r:id="rId14"/>
    <p:sldId id="294" r:id="rId15"/>
    <p:sldId id="295" r:id="rId16"/>
    <p:sldId id="281" r:id="rId17"/>
    <p:sldId id="265" r:id="rId18"/>
    <p:sldId id="291" r:id="rId19"/>
    <p:sldId id="290" r:id="rId20"/>
    <p:sldId id="272" r:id="rId21"/>
    <p:sldId id="266" r:id="rId22"/>
    <p:sldId id="268" r:id="rId23"/>
    <p:sldId id="269" r:id="rId24"/>
    <p:sldId id="285" r:id="rId25"/>
    <p:sldId id="273" r:id="rId26"/>
    <p:sldId id="298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76767"/>
    <a:srgbClr val="FFFFFF"/>
    <a:srgbClr val="50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6370" autoAdjust="0"/>
  </p:normalViewPr>
  <p:slideViewPr>
    <p:cSldViewPr snapToGrid="0">
      <p:cViewPr>
        <p:scale>
          <a:sx n="120" d="100"/>
          <a:sy n="120" d="100"/>
        </p:scale>
        <p:origin x="174" y="33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15E5D6F-3B75-4426-B1F4-28FA98CFC696}" type="doc">
      <dgm:prSet loTypeId="urn:microsoft.com/office/officeart/2008/layout/RadialCluster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FF140B4-0D2C-482C-889B-250513662183}">
      <dgm:prSet phldrT="[Text]"/>
      <dgm:spPr/>
      <dgm:t>
        <a:bodyPr/>
        <a:lstStyle/>
        <a:p>
          <a:r>
            <a:rPr lang="en-US" dirty="0" err="1"/>
            <a:t>NuGet</a:t>
          </a:r>
          <a:r>
            <a:rPr lang="en-US" dirty="0"/>
            <a:t> Cache</a:t>
          </a:r>
        </a:p>
      </dgm:t>
    </dgm:pt>
    <dgm:pt modelId="{E893CE5A-A319-47B5-845B-410F401E4260}" type="parTrans" cxnId="{F58F50B6-FE10-4459-A876-3788F6E7C5BE}">
      <dgm:prSet/>
      <dgm:spPr/>
      <dgm:t>
        <a:bodyPr/>
        <a:lstStyle/>
        <a:p>
          <a:endParaRPr lang="en-US"/>
        </a:p>
      </dgm:t>
    </dgm:pt>
    <dgm:pt modelId="{38A1D187-77DA-4851-AC91-1FA34CA7375D}" type="sibTrans" cxnId="{F58F50B6-FE10-4459-A876-3788F6E7C5BE}">
      <dgm:prSet/>
      <dgm:spPr/>
      <dgm:t>
        <a:bodyPr/>
        <a:lstStyle/>
        <a:p>
          <a:endParaRPr lang="en-US"/>
        </a:p>
      </dgm:t>
    </dgm:pt>
    <dgm:pt modelId="{BEDE9E38-E160-47E3-826B-13CD13EE42EC}">
      <dgm:prSet phldrT="[Text]"/>
      <dgm:spPr/>
      <dgm:t>
        <a:bodyPr/>
        <a:lstStyle/>
        <a:p>
          <a:r>
            <a:rPr lang="en-US" dirty="0"/>
            <a:t>ASP.NET Core App</a:t>
          </a:r>
        </a:p>
      </dgm:t>
    </dgm:pt>
    <dgm:pt modelId="{2130942D-44E0-4218-AE63-8F06607B86CA}" type="parTrans" cxnId="{2E55091E-234A-4E2B-B1BA-64311092FB5A}">
      <dgm:prSet/>
      <dgm:spPr>
        <a:ln w="44450"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C6D61473-8E5F-41F3-9E03-7BF078ED9060}" type="sibTrans" cxnId="{2E55091E-234A-4E2B-B1BA-64311092FB5A}">
      <dgm:prSet/>
      <dgm:spPr/>
      <dgm:t>
        <a:bodyPr/>
        <a:lstStyle/>
        <a:p>
          <a:endParaRPr lang="en-US"/>
        </a:p>
      </dgm:t>
    </dgm:pt>
    <dgm:pt modelId="{A7BCB9EF-52C6-4E6C-A50B-AFD24452AD2B}">
      <dgm:prSet phldrT="[Text]"/>
      <dgm:spPr/>
      <dgm:t>
        <a:bodyPr/>
        <a:lstStyle/>
        <a:p>
          <a:r>
            <a:rPr lang="en-US" dirty="0"/>
            <a:t>ASP.NET Core App</a:t>
          </a:r>
        </a:p>
      </dgm:t>
    </dgm:pt>
    <dgm:pt modelId="{D39D0594-1A57-4CD1-94E3-9B4084B325D0}" type="parTrans" cxnId="{11758030-4398-4CBA-9D2B-C013464E3F71}">
      <dgm:prSet/>
      <dgm:spPr>
        <a:ln w="44450"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1F5EB0A9-56E5-4339-BB95-193C4EF35549}" type="sibTrans" cxnId="{11758030-4398-4CBA-9D2B-C013464E3F71}">
      <dgm:prSet/>
      <dgm:spPr/>
      <dgm:t>
        <a:bodyPr/>
        <a:lstStyle/>
        <a:p>
          <a:endParaRPr lang="en-US"/>
        </a:p>
      </dgm:t>
    </dgm:pt>
    <dgm:pt modelId="{ACAA7B50-188D-407F-A43C-D954754234D3}">
      <dgm:prSet phldrT="[Text]"/>
      <dgm:spPr/>
      <dgm:t>
        <a:bodyPr/>
        <a:lstStyle/>
        <a:p>
          <a:r>
            <a:rPr lang="en-US" dirty="0"/>
            <a:t>ASP.NET Core App</a:t>
          </a:r>
        </a:p>
      </dgm:t>
    </dgm:pt>
    <dgm:pt modelId="{8B6C5DE7-A594-48F5-8D77-281D8AF44571}" type="parTrans" cxnId="{CDA0602B-3A08-4CBF-8F09-28800E7144FB}">
      <dgm:prSet/>
      <dgm:spPr>
        <a:ln w="44450"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A23AD5B1-0B5D-45BF-9FD7-9E32148FDFBF}" type="sibTrans" cxnId="{CDA0602B-3A08-4CBF-8F09-28800E7144FB}">
      <dgm:prSet/>
      <dgm:spPr/>
      <dgm:t>
        <a:bodyPr/>
        <a:lstStyle/>
        <a:p>
          <a:endParaRPr lang="en-US"/>
        </a:p>
      </dgm:t>
    </dgm:pt>
    <dgm:pt modelId="{2D958EBC-EEC5-40D1-BC43-B841FA963109}" type="pres">
      <dgm:prSet presAssocID="{515E5D6F-3B75-4426-B1F4-28FA98CFC696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7BC12FDD-B467-4F57-A8C2-4AA32A5FC904}" type="pres">
      <dgm:prSet presAssocID="{1FF140B4-0D2C-482C-889B-250513662183}" presName="singleCycle" presStyleCnt="0"/>
      <dgm:spPr/>
    </dgm:pt>
    <dgm:pt modelId="{D73E2AA8-3E3D-499A-934F-99A86B552DBB}" type="pres">
      <dgm:prSet presAssocID="{1FF140B4-0D2C-482C-889B-250513662183}" presName="singleCenter" presStyleLbl="node1" presStyleIdx="0" presStyleCnt="4" custScaleX="81383" custScaleY="83006">
        <dgm:presLayoutVars>
          <dgm:chMax val="7"/>
          <dgm:chPref val="7"/>
        </dgm:presLayoutVars>
      </dgm:prSet>
      <dgm:spPr/>
    </dgm:pt>
    <dgm:pt modelId="{363DCCC6-68A6-43AF-BF01-57773A83F0A8}" type="pres">
      <dgm:prSet presAssocID="{2130942D-44E0-4218-AE63-8F06607B86CA}" presName="Name56" presStyleLbl="parChTrans1D2" presStyleIdx="0" presStyleCnt="3"/>
      <dgm:spPr/>
    </dgm:pt>
    <dgm:pt modelId="{4FE75B09-AD71-4AA1-9E09-CDA8C04848B0}" type="pres">
      <dgm:prSet presAssocID="{BEDE9E38-E160-47E3-826B-13CD13EE42EC}" presName="text0" presStyleLbl="node1" presStyleIdx="1" presStyleCnt="4">
        <dgm:presLayoutVars>
          <dgm:bulletEnabled val="1"/>
        </dgm:presLayoutVars>
      </dgm:prSet>
      <dgm:spPr/>
    </dgm:pt>
    <dgm:pt modelId="{129A522B-F41A-45F6-99F4-59814D48711C}" type="pres">
      <dgm:prSet presAssocID="{D39D0594-1A57-4CD1-94E3-9B4084B325D0}" presName="Name56" presStyleLbl="parChTrans1D2" presStyleIdx="1" presStyleCnt="3"/>
      <dgm:spPr/>
    </dgm:pt>
    <dgm:pt modelId="{BFFBAA5D-3007-4AD3-9B4D-D79512034724}" type="pres">
      <dgm:prSet presAssocID="{A7BCB9EF-52C6-4E6C-A50B-AFD24452AD2B}" presName="text0" presStyleLbl="node1" presStyleIdx="2" presStyleCnt="4">
        <dgm:presLayoutVars>
          <dgm:bulletEnabled val="1"/>
        </dgm:presLayoutVars>
      </dgm:prSet>
      <dgm:spPr/>
    </dgm:pt>
    <dgm:pt modelId="{023F29DB-61B0-4CED-B383-95CA38774377}" type="pres">
      <dgm:prSet presAssocID="{8B6C5DE7-A594-48F5-8D77-281D8AF44571}" presName="Name56" presStyleLbl="parChTrans1D2" presStyleIdx="2" presStyleCnt="3"/>
      <dgm:spPr/>
    </dgm:pt>
    <dgm:pt modelId="{24FAA05D-CC3B-4015-AA4E-4EAE27F34FAF}" type="pres">
      <dgm:prSet presAssocID="{ACAA7B50-188D-407F-A43C-D954754234D3}" presName="text0" presStyleLbl="node1" presStyleIdx="3" presStyleCnt="4">
        <dgm:presLayoutVars>
          <dgm:bulletEnabled val="1"/>
        </dgm:presLayoutVars>
      </dgm:prSet>
      <dgm:spPr/>
    </dgm:pt>
  </dgm:ptLst>
  <dgm:cxnLst>
    <dgm:cxn modelId="{AF71C25A-2880-48D2-8785-671361DBE91B}" type="presOf" srcId="{1FF140B4-0D2C-482C-889B-250513662183}" destId="{D73E2AA8-3E3D-499A-934F-99A86B552DBB}" srcOrd="0" destOrd="0" presId="urn:microsoft.com/office/officeart/2008/layout/RadialCluster"/>
    <dgm:cxn modelId="{BA9E65C9-D0ED-4814-B6A6-17E4BF274C79}" type="presOf" srcId="{ACAA7B50-188D-407F-A43C-D954754234D3}" destId="{24FAA05D-CC3B-4015-AA4E-4EAE27F34FAF}" srcOrd="0" destOrd="0" presId="urn:microsoft.com/office/officeart/2008/layout/RadialCluster"/>
    <dgm:cxn modelId="{F58F50B6-FE10-4459-A876-3788F6E7C5BE}" srcId="{515E5D6F-3B75-4426-B1F4-28FA98CFC696}" destId="{1FF140B4-0D2C-482C-889B-250513662183}" srcOrd="0" destOrd="0" parTransId="{E893CE5A-A319-47B5-845B-410F401E4260}" sibTransId="{38A1D187-77DA-4851-AC91-1FA34CA7375D}"/>
    <dgm:cxn modelId="{CDA0602B-3A08-4CBF-8F09-28800E7144FB}" srcId="{1FF140B4-0D2C-482C-889B-250513662183}" destId="{ACAA7B50-188D-407F-A43C-D954754234D3}" srcOrd="2" destOrd="0" parTransId="{8B6C5DE7-A594-48F5-8D77-281D8AF44571}" sibTransId="{A23AD5B1-0B5D-45BF-9FD7-9E32148FDFBF}"/>
    <dgm:cxn modelId="{77013F6B-88F6-4662-A185-4A282E4DCD86}" type="presOf" srcId="{8B6C5DE7-A594-48F5-8D77-281D8AF44571}" destId="{023F29DB-61B0-4CED-B383-95CA38774377}" srcOrd="0" destOrd="0" presId="urn:microsoft.com/office/officeart/2008/layout/RadialCluster"/>
    <dgm:cxn modelId="{2E55091E-234A-4E2B-B1BA-64311092FB5A}" srcId="{1FF140B4-0D2C-482C-889B-250513662183}" destId="{BEDE9E38-E160-47E3-826B-13CD13EE42EC}" srcOrd="0" destOrd="0" parTransId="{2130942D-44E0-4218-AE63-8F06607B86CA}" sibTransId="{C6D61473-8E5F-41F3-9E03-7BF078ED9060}"/>
    <dgm:cxn modelId="{F7F9C012-C8AB-4105-9AB4-49E4873237D4}" type="presOf" srcId="{D39D0594-1A57-4CD1-94E3-9B4084B325D0}" destId="{129A522B-F41A-45F6-99F4-59814D48711C}" srcOrd="0" destOrd="0" presId="urn:microsoft.com/office/officeart/2008/layout/RadialCluster"/>
    <dgm:cxn modelId="{3E30F7E4-7C92-464C-99AA-76FCEFDEE7E0}" type="presOf" srcId="{A7BCB9EF-52C6-4E6C-A50B-AFD24452AD2B}" destId="{BFFBAA5D-3007-4AD3-9B4D-D79512034724}" srcOrd="0" destOrd="0" presId="urn:microsoft.com/office/officeart/2008/layout/RadialCluster"/>
    <dgm:cxn modelId="{BEBD5599-C187-452D-BFAC-1267DFC3B54B}" type="presOf" srcId="{2130942D-44E0-4218-AE63-8F06607B86CA}" destId="{363DCCC6-68A6-43AF-BF01-57773A83F0A8}" srcOrd="0" destOrd="0" presId="urn:microsoft.com/office/officeart/2008/layout/RadialCluster"/>
    <dgm:cxn modelId="{11758030-4398-4CBA-9D2B-C013464E3F71}" srcId="{1FF140B4-0D2C-482C-889B-250513662183}" destId="{A7BCB9EF-52C6-4E6C-A50B-AFD24452AD2B}" srcOrd="1" destOrd="0" parTransId="{D39D0594-1A57-4CD1-94E3-9B4084B325D0}" sibTransId="{1F5EB0A9-56E5-4339-BB95-193C4EF35549}"/>
    <dgm:cxn modelId="{7976E85F-1F33-4313-BB81-CBA504436784}" type="presOf" srcId="{515E5D6F-3B75-4426-B1F4-28FA98CFC696}" destId="{2D958EBC-EEC5-40D1-BC43-B841FA963109}" srcOrd="0" destOrd="0" presId="urn:microsoft.com/office/officeart/2008/layout/RadialCluster"/>
    <dgm:cxn modelId="{F44E4768-ED56-4639-AA0D-FDA4AB62B5BE}" type="presOf" srcId="{BEDE9E38-E160-47E3-826B-13CD13EE42EC}" destId="{4FE75B09-AD71-4AA1-9E09-CDA8C04848B0}" srcOrd="0" destOrd="0" presId="urn:microsoft.com/office/officeart/2008/layout/RadialCluster"/>
    <dgm:cxn modelId="{B930BE09-CA56-4412-A99A-A9B06E946A3F}" type="presParOf" srcId="{2D958EBC-EEC5-40D1-BC43-B841FA963109}" destId="{7BC12FDD-B467-4F57-A8C2-4AA32A5FC904}" srcOrd="0" destOrd="0" presId="urn:microsoft.com/office/officeart/2008/layout/RadialCluster"/>
    <dgm:cxn modelId="{547D8AE0-CA9B-487E-B265-0150DADA74ED}" type="presParOf" srcId="{7BC12FDD-B467-4F57-A8C2-4AA32A5FC904}" destId="{D73E2AA8-3E3D-499A-934F-99A86B552DBB}" srcOrd="0" destOrd="0" presId="urn:microsoft.com/office/officeart/2008/layout/RadialCluster"/>
    <dgm:cxn modelId="{E124CF73-87A9-43A6-91D5-23F3A2942D44}" type="presParOf" srcId="{7BC12FDD-B467-4F57-A8C2-4AA32A5FC904}" destId="{363DCCC6-68A6-43AF-BF01-57773A83F0A8}" srcOrd="1" destOrd="0" presId="urn:microsoft.com/office/officeart/2008/layout/RadialCluster"/>
    <dgm:cxn modelId="{D3449B9B-02B3-47A8-897B-9E8D788C6745}" type="presParOf" srcId="{7BC12FDD-B467-4F57-A8C2-4AA32A5FC904}" destId="{4FE75B09-AD71-4AA1-9E09-CDA8C04848B0}" srcOrd="2" destOrd="0" presId="urn:microsoft.com/office/officeart/2008/layout/RadialCluster"/>
    <dgm:cxn modelId="{C71C1609-32A0-43F0-A5A6-7DCD7FC398E0}" type="presParOf" srcId="{7BC12FDD-B467-4F57-A8C2-4AA32A5FC904}" destId="{129A522B-F41A-45F6-99F4-59814D48711C}" srcOrd="3" destOrd="0" presId="urn:microsoft.com/office/officeart/2008/layout/RadialCluster"/>
    <dgm:cxn modelId="{27ECA5A3-496E-4559-A4A5-B39B8D5E315C}" type="presParOf" srcId="{7BC12FDD-B467-4F57-A8C2-4AA32A5FC904}" destId="{BFFBAA5D-3007-4AD3-9B4D-D79512034724}" srcOrd="4" destOrd="0" presId="urn:microsoft.com/office/officeart/2008/layout/RadialCluster"/>
    <dgm:cxn modelId="{D0C60924-3EBE-41CE-813B-71CF87BE79A3}" type="presParOf" srcId="{7BC12FDD-B467-4F57-A8C2-4AA32A5FC904}" destId="{023F29DB-61B0-4CED-B383-95CA38774377}" srcOrd="5" destOrd="0" presId="urn:microsoft.com/office/officeart/2008/layout/RadialCluster"/>
    <dgm:cxn modelId="{9CD53B06-CC10-4385-8FFB-FA442E257BC2}" type="presParOf" srcId="{7BC12FDD-B467-4F57-A8C2-4AA32A5FC904}" destId="{24FAA05D-CC3B-4015-AA4E-4EAE27F34FAF}" srcOrd="6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3E2AA8-3E3D-499A-934F-99A86B552DBB}">
      <dsp:nvSpPr>
        <dsp:cNvPr id="0" name=""/>
        <dsp:cNvSpPr/>
      </dsp:nvSpPr>
      <dsp:spPr>
        <a:xfrm>
          <a:off x="3402518" y="2659077"/>
          <a:ext cx="1322962" cy="134934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 err="1"/>
            <a:t>NuGet</a:t>
          </a:r>
          <a:r>
            <a:rPr lang="en-US" sz="3000" kern="1200" dirty="0"/>
            <a:t> Cache</a:t>
          </a:r>
        </a:p>
      </dsp:txBody>
      <dsp:txXfrm>
        <a:off x="3467100" y="2723659"/>
        <a:ext cx="1193798" cy="1220181"/>
      </dsp:txXfrm>
    </dsp:sp>
    <dsp:sp modelId="{363DCCC6-68A6-43AF-BF01-57773A83F0A8}">
      <dsp:nvSpPr>
        <dsp:cNvPr id="0" name=""/>
        <dsp:cNvSpPr/>
      </dsp:nvSpPr>
      <dsp:spPr>
        <a:xfrm rot="16200000">
          <a:off x="3424791" y="2019868"/>
          <a:ext cx="1278417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278417" y="0"/>
              </a:lnTo>
            </a:path>
          </a:pathLst>
        </a:custGeom>
        <a:noFill/>
        <a:ln w="4445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FE75B09-AD71-4AA1-9E09-CDA8C04848B0}">
      <dsp:nvSpPr>
        <dsp:cNvPr id="0" name=""/>
        <dsp:cNvSpPr/>
      </dsp:nvSpPr>
      <dsp:spPr>
        <a:xfrm>
          <a:off x="3519423" y="291507"/>
          <a:ext cx="1089152" cy="108915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260" tIns="48260" rIns="48260" bIns="4826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ASP.NET Core App</a:t>
          </a:r>
        </a:p>
      </dsp:txBody>
      <dsp:txXfrm>
        <a:off x="3572591" y="344675"/>
        <a:ext cx="982816" cy="982816"/>
      </dsp:txXfrm>
    </dsp:sp>
    <dsp:sp modelId="{129A522B-F41A-45F6-99F4-59814D48711C}">
      <dsp:nvSpPr>
        <dsp:cNvPr id="0" name=""/>
        <dsp:cNvSpPr/>
      </dsp:nvSpPr>
      <dsp:spPr>
        <a:xfrm rot="1800000">
          <a:off x="4651457" y="3991914"/>
          <a:ext cx="1105032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105032" y="0"/>
              </a:lnTo>
            </a:path>
          </a:pathLst>
        </a:custGeom>
        <a:noFill/>
        <a:ln w="4445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FFBAA5D-3007-4AD3-9B4D-D79512034724}">
      <dsp:nvSpPr>
        <dsp:cNvPr id="0" name=""/>
        <dsp:cNvSpPr/>
      </dsp:nvSpPr>
      <dsp:spPr>
        <a:xfrm>
          <a:off x="5682466" y="4038007"/>
          <a:ext cx="1089152" cy="108915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260" tIns="48260" rIns="48260" bIns="4826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ASP.NET Core App</a:t>
          </a:r>
        </a:p>
      </dsp:txBody>
      <dsp:txXfrm>
        <a:off x="5735634" y="4091175"/>
        <a:ext cx="982816" cy="982816"/>
      </dsp:txXfrm>
    </dsp:sp>
    <dsp:sp modelId="{023F29DB-61B0-4CED-B383-95CA38774377}">
      <dsp:nvSpPr>
        <dsp:cNvPr id="0" name=""/>
        <dsp:cNvSpPr/>
      </dsp:nvSpPr>
      <dsp:spPr>
        <a:xfrm rot="9000000">
          <a:off x="2371510" y="3991914"/>
          <a:ext cx="1105032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105032" y="0"/>
              </a:lnTo>
            </a:path>
          </a:pathLst>
        </a:custGeom>
        <a:noFill/>
        <a:ln w="4445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4FAA05D-CC3B-4015-AA4E-4EAE27F34FAF}">
      <dsp:nvSpPr>
        <dsp:cNvPr id="0" name=""/>
        <dsp:cNvSpPr/>
      </dsp:nvSpPr>
      <dsp:spPr>
        <a:xfrm>
          <a:off x="1356381" y="4038007"/>
          <a:ext cx="1089152" cy="108915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260" tIns="48260" rIns="48260" bIns="4826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ASP.NET Core App</a:t>
          </a:r>
        </a:p>
      </dsp:txBody>
      <dsp:txXfrm>
        <a:off x="1409549" y="4091175"/>
        <a:ext cx="982816" cy="98281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87D1B5-D667-42F5-9E38-2FD202ABDFA0}" type="datetimeFigureOut">
              <a:rPr lang="en-US" smtClean="0"/>
              <a:t>8/18/2016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A87904-88DE-4022-A424-ACD2E6FC17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9940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4945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ASP.NET introduced in 2002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9619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4921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5999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</a:t>
            </a:r>
            <a:r>
              <a:rPr lang="en-US" dirty="0" err="1"/>
              <a:t>repositories.config</a:t>
            </a:r>
            <a:r>
              <a:rPr lang="en-US" dirty="0"/>
              <a:t> goes away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5751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Assume</a:t>
            </a:r>
            <a:r>
              <a:rPr lang="en-US" baseline="0" dirty="0"/>
              <a:t> this is the CI server</a:t>
            </a:r>
          </a:p>
          <a:p>
            <a:pPr marL="628650" lvl="1" indent="-171450">
              <a:buFontTx/>
              <a:buChar char="-"/>
            </a:pPr>
            <a:r>
              <a:rPr lang="en-US" baseline="0" dirty="0"/>
              <a:t>Per user package cache (service account </a:t>
            </a:r>
            <a:r>
              <a:rPr lang="en-US" baseline="0"/>
              <a:t>runs builds)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1998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295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- Content files not supported in ASP.NET Core projects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2254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6673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8/18/2016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6490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8/18/2016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2843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8/18/2016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8555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8/18/2016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2711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8/18/2016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3535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8/18/2016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6115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8/18/2016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9812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8/18/2016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4614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8/18/2016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1573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8/18/2016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1627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8/18/2016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6629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C3160E-2579-4584-9765-DC1BA0B358F9}" type="datetimeFigureOut">
              <a:rPr lang="en-US" smtClean="0"/>
              <a:t>8/18/2016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95092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23" r:id="rId1"/>
    <p:sldLayoutId id="2147483824" r:id="rId2"/>
    <p:sldLayoutId id="2147483825" r:id="rId3"/>
    <p:sldLayoutId id="2147483826" r:id="rId4"/>
    <p:sldLayoutId id="2147483827" r:id="rId5"/>
    <p:sldLayoutId id="2147483828" r:id="rId6"/>
    <p:sldLayoutId id="2147483829" r:id="rId7"/>
    <p:sldLayoutId id="2147483830" r:id="rId8"/>
    <p:sldLayoutId id="2147483831" r:id="rId9"/>
    <p:sldLayoutId id="2147483832" r:id="rId10"/>
    <p:sldLayoutId id="214748383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visualstudiogallery.msdn.microsoft.com/9ec27da7-e24b-4d56-8064-fd7e88ac1c40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wildermuth.com/2016/08/07/ASP-NET-Core-Dependency-Injection" TargetMode="External"/><Relationship Id="rId2" Type="http://schemas.openxmlformats.org/officeDocument/2006/relationships/hyperlink" Target="https://docs.asp.net/en/latest/migration/mvc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eblog.west-wind.com/posts/2016/may/23/strongly-typed-configuration-settings-in-aspnet-core" TargetMode="External"/><Relationship Id="rId4" Type="http://schemas.openxmlformats.org/officeDocument/2006/relationships/hyperlink" Target="https://oren.codes/2016/02/08/project-json-all-the-things/" TargetMode="Externa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17.png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16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9.xml"/><Relationship Id="rId9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microsoft.com/office/2007/relationships/hdphoto" Target="../media/hdphoto2.wdp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icanhasdot.net/" TargetMode="External"/><Relationship Id="rId2" Type="http://schemas.openxmlformats.org/officeDocument/2006/relationships/hyperlink" Target="https://visualstudiogallery.msdn.microsoft.com/1177943e-cfb7-4822-a8a6-e56c7905292b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780674" y="1299411"/>
            <a:ext cx="8646694" cy="2823410"/>
          </a:xfrm>
          <a:prstGeom prst="rect">
            <a:avLst/>
          </a:prstGeom>
          <a:solidFill>
            <a:srgbClr val="505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Fotolia_91533125_V_M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grayscl/>
          </a:blip>
          <a:stretch>
            <a:fillRect/>
          </a:stretch>
        </p:blipFill>
        <p:spPr>
          <a:xfrm>
            <a:off x="0" y="0"/>
            <a:ext cx="12201525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958" y="1122363"/>
            <a:ext cx="9144000" cy="2387600"/>
          </a:xfrm>
          <a:solidFill>
            <a:srgbClr val="505050">
              <a:alpha val="75000"/>
            </a:srgbClr>
          </a:solidFill>
        </p:spPr>
        <p:txBody>
          <a:bodyPr anchor="ctr">
            <a:normAutofit/>
          </a:bodyPr>
          <a:lstStyle/>
          <a:p>
            <a:r>
              <a:rPr lang="en-US" sz="4800" b="1" dirty="0"/>
              <a:t>From Legacy MVC to Modern MVC</a:t>
            </a:r>
            <a:br>
              <a:rPr lang="en-US" sz="4900" b="1" dirty="0"/>
            </a:br>
            <a:r>
              <a:rPr lang="en-US" sz="4000" b="1" dirty="0"/>
              <a:t>An ASP.NET Core Migration Path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958" y="3602038"/>
            <a:ext cx="9144000" cy="520783"/>
          </a:xfrm>
          <a:solidFill>
            <a:srgbClr val="505050">
              <a:alpha val="75000"/>
            </a:srgbClr>
          </a:solidFill>
        </p:spPr>
        <p:txBody>
          <a:bodyPr anchor="ctr"/>
          <a:lstStyle/>
          <a:p>
            <a:pPr algn="l"/>
            <a:r>
              <a:rPr lang="en-US" b="1" dirty="0"/>
              <a:t>	 @</a:t>
            </a:r>
            <a:r>
              <a:rPr lang="en-US" b="1" dirty="0" err="1"/>
              <a:t>Scott_Addie</a:t>
            </a:r>
            <a:endParaRPr lang="en-US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610" y="3094228"/>
            <a:ext cx="2289053" cy="92354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3234" y="3094228"/>
            <a:ext cx="923546" cy="923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39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67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Autofac</a:t>
            </a:r>
            <a:br>
              <a:rPr lang="en-US" dirty="0"/>
            </a:br>
            <a:r>
              <a:rPr lang="en-US" sz="2400" dirty="0"/>
              <a:t>Constructor Injection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800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1525952"/>
              </p:ext>
            </p:extLst>
          </p:nvPr>
        </p:nvGraphicFramePr>
        <p:xfrm>
          <a:off x="1005659" y="2098621"/>
          <a:ext cx="6962052" cy="3108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62052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797229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public 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IServiceProvider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ConfigureServices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IServiceCollection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services)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{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    // Add framework services.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   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services.AddMvc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();</a:t>
                      </a:r>
                    </a:p>
                    <a:p>
                      <a:endParaRPr lang="en-US" b="0" dirty="0">
                        <a:solidFill>
                          <a:schemeClr val="bg1"/>
                        </a:solidFill>
                      </a:endParaRP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    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var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containerBuilder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 = new 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ContainerBuilder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();</a:t>
                      </a:r>
                    </a:p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            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containerBuilder.RegisterModule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&lt;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DefaultModule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&gt;();</a:t>
                      </a:r>
                    </a:p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            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containerBuilder.Populate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(services);</a:t>
                      </a:r>
                    </a:p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            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var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 container = 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containerBuilder.Build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();</a:t>
                      </a:r>
                    </a:p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            return 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container.Resolve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&lt;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IServiceProvider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&gt;();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999396" y="1652053"/>
            <a:ext cx="1738423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Startup.cs</a:t>
            </a:r>
            <a:endParaRPr lang="en-US" b="1" dirty="0"/>
          </a:p>
        </p:txBody>
      </p:sp>
      <p:sp>
        <p:nvSpPr>
          <p:cNvPr id="11" name="Rectangle 10"/>
          <p:cNvSpPr/>
          <p:nvPr/>
        </p:nvSpPr>
        <p:spPr>
          <a:xfrm>
            <a:off x="1796603" y="3514851"/>
            <a:ext cx="5066160" cy="1419099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4681232" y="672865"/>
            <a:ext cx="2349561" cy="40632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DefaultModule.cs</a:t>
            </a:r>
            <a:endParaRPr lang="en-US" b="1" dirty="0"/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9282260"/>
              </p:ext>
            </p:extLst>
          </p:nvPr>
        </p:nvGraphicFramePr>
        <p:xfrm>
          <a:off x="4681232" y="1107360"/>
          <a:ext cx="6721422" cy="20477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21422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047710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public class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DefaultModule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: Module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{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protected override void Load(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ContainerBuilder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builder)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{  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builder.RegisterType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&lt;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AttendeeService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&gt;().As&lt;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IAttendeeService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&gt;();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}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5" name="Rectangle 14"/>
          <p:cNvSpPr/>
          <p:nvPr/>
        </p:nvSpPr>
        <p:spPr>
          <a:xfrm>
            <a:off x="1760219" y="2139479"/>
            <a:ext cx="1611631" cy="336629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686548" y="3171170"/>
            <a:ext cx="2349561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AttendeesController.cs</a:t>
            </a:r>
            <a:endParaRPr lang="en-US" b="1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7561610"/>
              </p:ext>
            </p:extLst>
          </p:nvPr>
        </p:nvGraphicFramePr>
        <p:xfrm>
          <a:off x="4681232" y="3617738"/>
          <a:ext cx="6721422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21422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250532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public class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AttendeesController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: Controller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{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IAttendeeService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_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attendeeService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;</a:t>
                      </a:r>
                    </a:p>
                    <a:p>
                      <a:endParaRPr lang="en-US" b="0" dirty="0">
                        <a:solidFill>
                          <a:schemeClr val="bg1"/>
                        </a:solidFill>
                      </a:endParaRP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public 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AttendeesController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IAttendeeService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attendeeService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{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    _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attendeeService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=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attendeeService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;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2" name="Rectangle 11"/>
          <p:cNvSpPr/>
          <p:nvPr/>
        </p:nvSpPr>
        <p:spPr>
          <a:xfrm>
            <a:off x="5255729" y="4721508"/>
            <a:ext cx="5948916" cy="382772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4736617" y="2216294"/>
            <a:ext cx="6374296" cy="382772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411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5" grpId="0" animBg="1"/>
      <p:bldP spid="9" grpId="0" animBg="1"/>
      <p:bldP spid="12" grpId="0" animBg="1"/>
      <p:bldP spid="1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Party DI Frameworks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More feature rich</a:t>
            </a:r>
          </a:p>
          <a:p>
            <a:pPr lvl="1"/>
            <a:r>
              <a:rPr lang="en-US" dirty="0"/>
              <a:t>Extensible lifetimes (per thread, per resolve cycle, etc.)</a:t>
            </a:r>
          </a:p>
          <a:p>
            <a:pPr lvl="1"/>
            <a:r>
              <a:rPr lang="en-US" dirty="0"/>
              <a:t>Auto wiring of types in assembly</a:t>
            </a:r>
          </a:p>
          <a:p>
            <a:pPr lvl="1"/>
            <a:r>
              <a:rPr lang="en-US" dirty="0"/>
              <a:t>Resolve Lazy&lt;T&gt; instances of registered types</a:t>
            </a:r>
          </a:p>
          <a:p>
            <a:pPr lvl="1"/>
            <a:endParaRPr lang="en-US" dirty="0"/>
          </a:p>
          <a:p>
            <a:r>
              <a:rPr lang="en-US" b="1" u="sng" dirty="0"/>
              <a:t>Recommendation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Native </a:t>
            </a:r>
            <a:r>
              <a:rPr lang="en-US" dirty="0" err="1"/>
              <a:t>IoC</a:t>
            </a:r>
            <a:r>
              <a:rPr lang="en-US" dirty="0"/>
              <a:t> for greenfield development</a:t>
            </a:r>
          </a:p>
          <a:p>
            <a:pPr lvl="1"/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party </a:t>
            </a:r>
            <a:r>
              <a:rPr lang="en-US" dirty="0" err="1"/>
              <a:t>IoC</a:t>
            </a:r>
            <a:r>
              <a:rPr lang="en-US" dirty="0"/>
              <a:t> to migrate existing investment</a:t>
            </a:r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55100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 Settings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0209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XML is Abandoned for JSON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6556913"/>
              </p:ext>
            </p:extLst>
          </p:nvPr>
        </p:nvGraphicFramePr>
        <p:xfrm>
          <a:off x="7553271" y="2127731"/>
          <a:ext cx="3802117" cy="420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02117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087693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{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"Logging": {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"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IncludeScopes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": false,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"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LogLevel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": {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"Default": "Debug",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"System": "Information",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"Microsoft": "Information"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}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},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"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AttendeeInfo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": {</a:t>
                      </a:r>
                    </a:p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    "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FirstName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": "Scott",</a:t>
                      </a:r>
                    </a:p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    "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LastName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": "Addie",</a:t>
                      </a:r>
                    </a:p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    "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IsSpeaker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": true</a:t>
                      </a:r>
                    </a:p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  }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7547009" y="1681163"/>
            <a:ext cx="1739631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appsettings.json</a:t>
            </a:r>
            <a:endParaRPr lang="en-US" b="1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850421"/>
              </p:ext>
            </p:extLst>
          </p:nvPr>
        </p:nvGraphicFramePr>
        <p:xfrm>
          <a:off x="846050" y="2127731"/>
          <a:ext cx="6338133" cy="3108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38133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087693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&lt;configuration&gt;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&lt;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appSettings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&gt;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&lt;add key="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webpages:Version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" value="3.0.0.0" /&gt;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&lt;add key="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webpages:Enabled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" value="false" /&gt;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&lt;add key="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ClientValidationEnabled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" value="true" /&gt;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&lt;add key="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UnobtrusiveJavaScriptEnabled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" value="true" /&gt;</a:t>
                      </a:r>
                    </a:p>
                    <a:p>
                      <a:endParaRPr lang="en-US" b="0" dirty="0">
                        <a:solidFill>
                          <a:schemeClr val="bg1"/>
                        </a:solidFill>
                      </a:endParaRP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&lt;add key="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AttendeeInfo:FirstName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" value="Scott" /&gt;</a:t>
                      </a:r>
                    </a:p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        &lt;add key="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AttendeeInfo:LastName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" value="Addie" /&gt;</a:t>
                      </a:r>
                    </a:p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        &lt;add key="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AttendeeInfo:IsSpeaker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" value="true" /&gt;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&lt;/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appSettings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&gt;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1" name="Rectangle 10"/>
          <p:cNvSpPr/>
          <p:nvPr/>
        </p:nvSpPr>
        <p:spPr>
          <a:xfrm>
            <a:off x="839788" y="1681163"/>
            <a:ext cx="1739631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web.config</a:t>
            </a:r>
            <a:endParaRPr lang="en-US" b="1" dirty="0"/>
          </a:p>
        </p:txBody>
      </p:sp>
      <p:sp>
        <p:nvSpPr>
          <p:cNvPr id="12" name="Rectangle 11"/>
          <p:cNvSpPr/>
          <p:nvPr/>
        </p:nvSpPr>
        <p:spPr>
          <a:xfrm>
            <a:off x="1416680" y="4039465"/>
            <a:ext cx="5198129" cy="902186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7665081" y="4639336"/>
            <a:ext cx="2438716" cy="1430723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466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2" grpId="0" animBg="1"/>
      <p:bldP spid="1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Retrieving App Settings</a:t>
            </a:r>
            <a:br>
              <a:rPr lang="en-US" dirty="0"/>
            </a:br>
            <a:r>
              <a:rPr lang="en-US" sz="2400" dirty="0"/>
              <a:t>Option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Strongly-typed </a:t>
            </a:r>
            <a:r>
              <a:rPr lang="en-US" dirty="0" err="1"/>
              <a:t>IOptions</a:t>
            </a:r>
            <a:r>
              <a:rPr lang="en-US" dirty="0"/>
              <a:t>&lt;POCO&gt;</a:t>
            </a:r>
          </a:p>
        </p:txBody>
      </p:sp>
    </p:spTree>
    <p:extLst>
      <p:ext uri="{BB962C8B-B14F-4D97-AF65-F5344CB8AC3E}">
        <p14:creationId xmlns:p14="http://schemas.microsoft.com/office/powerpoint/2010/main" val="14691008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Retrieving App Settings</a:t>
            </a:r>
            <a:br>
              <a:rPr lang="en-US" dirty="0"/>
            </a:br>
            <a:r>
              <a:rPr lang="en-US" sz="2400" dirty="0"/>
              <a:t>Option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IConfiguration.GetValue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97886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Package Management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1643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http://www.freeiconspng.com/uploads/blue-directory-icon-png-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4240" y="3485306"/>
            <a:ext cx="2425362" cy="2425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://www.freeiconspng.com/uploads/blue-directory-icon-png-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6174" y="3485306"/>
            <a:ext cx="2425362" cy="2425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NuGet</a:t>
            </a:r>
            <a:r>
              <a:rPr lang="en-US" dirty="0"/>
              <a:t> Changes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/>
              <a:t>packages.config</a:t>
            </a:r>
            <a:r>
              <a:rPr lang="en-US" dirty="0"/>
              <a:t> is dead</a:t>
            </a:r>
          </a:p>
          <a:p>
            <a:r>
              <a:rPr lang="en-US" dirty="0"/>
              <a:t>VS 2015 Update 1+ for </a:t>
            </a:r>
            <a:r>
              <a:rPr lang="en-US" dirty="0" err="1"/>
              <a:t>project.json</a:t>
            </a:r>
            <a:r>
              <a:rPr lang="en-US" dirty="0"/>
              <a:t> support</a:t>
            </a:r>
          </a:p>
          <a:p>
            <a:r>
              <a:rPr lang="en-US" dirty="0" err="1"/>
              <a:t>project.json</a:t>
            </a:r>
            <a:r>
              <a:rPr lang="en-US" dirty="0"/>
              <a:t> as a </a:t>
            </a:r>
            <a:r>
              <a:rPr lang="en-US" dirty="0" err="1"/>
              <a:t>NuGet</a:t>
            </a:r>
            <a:r>
              <a:rPr lang="en-US" dirty="0"/>
              <a:t>-only artifact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     </a:t>
            </a:r>
            <a:r>
              <a:rPr lang="en-US" b="1" dirty="0"/>
              <a:t>OLD</a:t>
            </a:r>
            <a:r>
              <a:rPr lang="en-US" dirty="0"/>
              <a:t>					   </a:t>
            </a:r>
            <a:r>
              <a:rPr lang="en-US" b="1" dirty="0"/>
              <a:t>NEW</a:t>
            </a:r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&lt;.</a:t>
            </a:r>
            <a:r>
              <a:rPr lang="en-US" dirty="0" err="1">
                <a:sym typeface="Wingdings" panose="05000000000000000000" pitchFamily="2" charset="2"/>
              </a:rPr>
              <a:t>sln_folder</a:t>
            </a:r>
            <a:r>
              <a:rPr lang="en-US" dirty="0">
                <a:sym typeface="Wingdings" panose="05000000000000000000" pitchFamily="2" charset="2"/>
              </a:rPr>
              <a:t>&gt;\packages	         </a:t>
            </a:r>
            <a:r>
              <a:rPr lang="en-US" dirty="0"/>
              <a:t>%USERPROFILE%\.</a:t>
            </a:r>
            <a:r>
              <a:rPr lang="en-US" dirty="0" err="1"/>
              <a:t>nuget</a:t>
            </a:r>
            <a:r>
              <a:rPr lang="en-US" dirty="0"/>
              <a:t>\packages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28929141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NuGet</a:t>
            </a:r>
            <a:br>
              <a:rPr lang="en-US" dirty="0"/>
            </a:br>
            <a:r>
              <a:rPr lang="en-US" sz="2400" dirty="0"/>
              <a:t>Centralized Packages Repository</a:t>
            </a:r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926147082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Picture 2" descr="http://www.freeiconspng.com/uploads/blue-directory-icon-png-2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0655" y="2160304"/>
            <a:ext cx="2937719" cy="2937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708203" y="3058166"/>
            <a:ext cx="285665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Microsoft.AspNetCore.Mvc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 err="1"/>
              <a:t>Microsoft.EntityFrameworkCore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 err="1"/>
              <a:t>Newtonsoft.Json</a:t>
            </a:r>
            <a:endParaRPr lang="en-US" sz="1600" dirty="0"/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9909727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sz="half" idx="2"/>
          </p:nvPr>
        </p:nvSpPr>
        <p:spPr>
          <a:xfrm>
            <a:off x="5919109" y="1825625"/>
            <a:ext cx="5181600" cy="435133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228178"/>
              </p:ext>
            </p:extLst>
          </p:nvPr>
        </p:nvGraphicFramePr>
        <p:xfrm>
          <a:off x="6179051" y="2472223"/>
          <a:ext cx="4661716" cy="3383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61716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087693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{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"dependencies": {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"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Microsoft.NETCore.App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": {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"version": "1.0.0",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"type": "platform"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},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"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Microsoft.AspNetCore.Diagnostics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": "1.0.0",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"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Microsoft.AspNetCore.Mvc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": "1.0.0",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"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Microsoft.AspNetCore.Razor.Tools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": {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"version": "1.0.0-preview2-final",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"type": "build"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},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NuGet</a:t>
            </a:r>
            <a:br>
              <a:rPr lang="en-US" dirty="0"/>
            </a:br>
            <a:r>
              <a:rPr lang="en-US" sz="2400" dirty="0"/>
              <a:t>Transitive References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095280" y="1825625"/>
            <a:ext cx="4667439" cy="4351338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491803" y="3209925"/>
            <a:ext cx="4175572" cy="2752725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ight Brace 11"/>
          <p:cNvSpPr/>
          <p:nvPr/>
        </p:nvSpPr>
        <p:spPr>
          <a:xfrm>
            <a:off x="5831670" y="3209925"/>
            <a:ext cx="155448" cy="2743200"/>
          </a:xfrm>
          <a:prstGeom prst="rightBrac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6172789" y="2025655"/>
            <a:ext cx="1315178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project.json</a:t>
            </a:r>
            <a:endParaRPr lang="en-US" b="1" dirty="0"/>
          </a:p>
        </p:txBody>
      </p:sp>
      <p:sp>
        <p:nvSpPr>
          <p:cNvPr id="18" name="Rectangle 17"/>
          <p:cNvSpPr/>
          <p:nvPr/>
        </p:nvSpPr>
        <p:spPr>
          <a:xfrm>
            <a:off x="6422123" y="4429131"/>
            <a:ext cx="3626752" cy="304800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7984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  <p:bldP spid="17" grpId="0" animBg="1"/>
      <p:bldP spid="1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Upgrade Paths</a:t>
            </a:r>
          </a:p>
          <a:p>
            <a:r>
              <a:rPr lang="en-US" dirty="0"/>
              <a:t>Assembly Portability</a:t>
            </a:r>
          </a:p>
          <a:p>
            <a:r>
              <a:rPr lang="en-US" dirty="0"/>
              <a:t>Dependency Injection</a:t>
            </a:r>
          </a:p>
          <a:p>
            <a:r>
              <a:rPr lang="en-US" dirty="0"/>
              <a:t>App Settings</a:t>
            </a:r>
          </a:p>
          <a:p>
            <a:r>
              <a:rPr lang="en-US" dirty="0"/>
              <a:t>Package Management</a:t>
            </a:r>
          </a:p>
          <a:p>
            <a:r>
              <a:rPr lang="en-US" dirty="0"/>
              <a:t>Bundling &amp; </a:t>
            </a:r>
            <a:r>
              <a:rPr lang="en-US" dirty="0" err="1"/>
              <a:t>Minification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40438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Bower</a:t>
            </a:r>
            <a:br>
              <a:rPr lang="en-US" dirty="0"/>
            </a:br>
            <a:r>
              <a:rPr lang="en-US" sz="2400" dirty="0"/>
              <a:t>Static Asset Acquisition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Manage </a:t>
            </a:r>
            <a:r>
              <a:rPr lang="en-US" dirty="0" err="1"/>
              <a:t>NuGet</a:t>
            </a:r>
            <a:r>
              <a:rPr lang="en-US" dirty="0"/>
              <a:t> Packages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839788" y="2864347"/>
            <a:ext cx="5157787" cy="2966044"/>
          </a:xfrm>
          <a:prstGeom prst="rect">
            <a:avLst/>
          </a:prstGeom>
        </p:spPr>
      </p:pic>
      <p:sp>
        <p:nvSpPr>
          <p:cNvPr id="13" name="Text Placeholder 1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Manage Bower Packages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4"/>
          </p:nvPr>
        </p:nvPicPr>
        <p:blipFill>
          <a:blip r:embed="rId4"/>
          <a:stretch>
            <a:fillRect/>
          </a:stretch>
        </p:blipFill>
        <p:spPr>
          <a:xfrm>
            <a:off x="6172200" y="2637194"/>
            <a:ext cx="5183188" cy="3420349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388161" y="4600580"/>
            <a:ext cx="2178952" cy="233363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388161" y="5357817"/>
            <a:ext cx="2178952" cy="233363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074" name="Picture 2" descr="https://camo.githubusercontent.com/aad5f0385a2d8524cb366a1bad62bc74e797743a/687474703a2f2f692e696d6775722e636f6d2f516d47485067632e706e6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4884" y="1629732"/>
            <a:ext cx="1530187" cy="1530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nuproj.net/images/NuGet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473" y="1788379"/>
            <a:ext cx="1540268" cy="1540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Arrow: Right 13"/>
          <p:cNvSpPr/>
          <p:nvPr/>
        </p:nvSpPr>
        <p:spPr>
          <a:xfrm>
            <a:off x="3679371" y="5268682"/>
            <a:ext cx="2318204" cy="431077"/>
          </a:xfrm>
          <a:prstGeom prst="rightArrow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022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  <p:bldP spid="10" grpId="0" animBg="1"/>
      <p:bldP spid="11" grpId="0" animBg="1"/>
      <p:bldP spid="1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Bundling &amp; </a:t>
            </a:r>
            <a:r>
              <a:rPr lang="en-US" dirty="0" err="1"/>
              <a:t>Minification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00179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Look at Where We’ve Been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68681" y="2137670"/>
            <a:ext cx="11421416" cy="3839060"/>
          </a:xfrm>
          <a:prstGeom prst="rect">
            <a:avLst/>
          </a:prstGeom>
          <a:ln>
            <a:tailEnd type="stealth" w="lg" len="lg"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>
              <a:solidFill>
                <a:srgbClr val="47D8FF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667601" y="2314825"/>
            <a:ext cx="3496352" cy="3198079"/>
            <a:chOff x="650700" y="2269340"/>
            <a:chExt cx="3429000" cy="3136472"/>
          </a:xfrm>
        </p:grpSpPr>
        <p:sp>
          <p:nvSpPr>
            <p:cNvPr id="9" name="Rectangle 8"/>
            <p:cNvSpPr/>
            <p:nvPr/>
          </p:nvSpPr>
          <p:spPr>
            <a:xfrm>
              <a:off x="650700" y="2269340"/>
              <a:ext cx="3429000" cy="838200"/>
            </a:xfrm>
            <a:prstGeom prst="rect">
              <a:avLst/>
            </a:prstGeom>
            <a:ln>
              <a:tailEnd type="stealth" w="lg" len="lg"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lIns="186472" rtlCol="0" anchor="ctr"/>
            <a:lstStyle/>
            <a:p>
              <a:pPr defTabSz="932363">
                <a:lnSpc>
                  <a:spcPct val="90000"/>
                </a:lnSpc>
              </a:pPr>
              <a:r>
                <a:rPr lang="en-US" sz="1600" b="1" dirty="0" err="1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Microsoft.AspNet.Web.Optimization</a:t>
              </a:r>
              <a:endParaRPr lang="en-US" sz="1600" b="1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70927" y="3183740"/>
              <a:ext cx="2819400" cy="222207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ASP.NET 4.5</a:t>
              </a: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 err="1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NuGet</a:t>
              </a: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C# or VB.NET</a:t>
              </a: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On-the-fly processing by web server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436906" y="2314825"/>
            <a:ext cx="3496352" cy="3198079"/>
            <a:chOff x="4347395" y="2269340"/>
            <a:chExt cx="3429000" cy="3136472"/>
          </a:xfrm>
        </p:grpSpPr>
        <p:sp>
          <p:nvSpPr>
            <p:cNvPr id="12" name="Rectangle 11"/>
            <p:cNvSpPr/>
            <p:nvPr/>
          </p:nvSpPr>
          <p:spPr>
            <a:xfrm>
              <a:off x="4347395" y="2269340"/>
              <a:ext cx="3429000" cy="838200"/>
            </a:xfrm>
            <a:prstGeom prst="rect">
              <a:avLst/>
            </a:prstGeom>
            <a:ln>
              <a:tailEnd type="stealth" w="lg" len="lg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186472" rtlCol="0" anchor="ctr"/>
            <a:lstStyle/>
            <a:p>
              <a:pPr defTabSz="932363">
                <a:lnSpc>
                  <a:spcPct val="90000"/>
                </a:lnSpc>
              </a:pPr>
              <a:r>
                <a:rPr lang="en-US" sz="1850" b="1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Grunt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418012" y="3183740"/>
              <a:ext cx="2819400" cy="222207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ASP.NET 5 Beta</a:t>
              </a: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npm</a:t>
              </a: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JavaScript</a:t>
              </a: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Process before deploying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8206211" y="2314825"/>
            <a:ext cx="3496352" cy="3198079"/>
            <a:chOff x="8044090" y="2269340"/>
            <a:chExt cx="3429000" cy="3136472"/>
          </a:xfrm>
        </p:grpSpPr>
        <p:sp>
          <p:nvSpPr>
            <p:cNvPr id="15" name="Rectangle 14"/>
            <p:cNvSpPr/>
            <p:nvPr/>
          </p:nvSpPr>
          <p:spPr>
            <a:xfrm>
              <a:off x="8044090" y="2269340"/>
              <a:ext cx="3429000" cy="838200"/>
            </a:xfrm>
            <a:prstGeom prst="rect">
              <a:avLst/>
            </a:prstGeom>
            <a:ln>
              <a:tailEnd type="stealth" w="lg" len="lg"/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lIns="186472" rtlCol="0" anchor="ctr"/>
            <a:lstStyle/>
            <a:p>
              <a:pPr defTabSz="932363">
                <a:lnSpc>
                  <a:spcPct val="90000"/>
                </a:lnSpc>
              </a:pPr>
              <a:r>
                <a:rPr lang="en-US" sz="1850" b="1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Gulp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8044090" y="3183740"/>
              <a:ext cx="3429000" cy="222207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ASP.NET Core 1.0 RC</a:t>
              </a: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npm</a:t>
              </a: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JavaScript</a:t>
              </a: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Process before deploying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39207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Way Forward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468681" y="2137669"/>
            <a:ext cx="3938514" cy="4342643"/>
          </a:xfrm>
          <a:prstGeom prst="rect">
            <a:avLst/>
          </a:prstGeom>
          <a:ln>
            <a:tailEnd type="stealth" w="lg" len="lg"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>
              <a:solidFill>
                <a:srgbClr val="47D8FF"/>
              </a:solidFill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667601" y="2314825"/>
            <a:ext cx="3496352" cy="3198079"/>
            <a:chOff x="650700" y="2269340"/>
            <a:chExt cx="3429000" cy="3136472"/>
          </a:xfrm>
        </p:grpSpPr>
        <p:sp>
          <p:nvSpPr>
            <p:cNvPr id="19" name="Rectangle 18"/>
            <p:cNvSpPr/>
            <p:nvPr/>
          </p:nvSpPr>
          <p:spPr>
            <a:xfrm>
              <a:off x="650700" y="2269340"/>
              <a:ext cx="3429000" cy="838200"/>
            </a:xfrm>
            <a:prstGeom prst="rect">
              <a:avLst/>
            </a:prstGeom>
            <a:ln>
              <a:tailEnd type="stealth" w="lg" len="lg"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lIns="186472" rtlCol="0" anchor="ctr"/>
            <a:lstStyle/>
            <a:p>
              <a:pPr defTabSz="932363">
                <a:lnSpc>
                  <a:spcPct val="90000"/>
                </a:lnSpc>
              </a:pPr>
              <a:r>
                <a:rPr lang="en-US" sz="1600" b="1" dirty="0" err="1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BundlerMinifier.Core</a:t>
              </a:r>
              <a:endParaRPr lang="en-US" sz="1600" b="1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770927" y="3183740"/>
              <a:ext cx="2819400" cy="222207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ASP.NET Core 1.0 RTM </a:t>
              </a: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 err="1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NuGet</a:t>
              </a: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JSON</a:t>
              </a: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Process before deploying</a:t>
              </a: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4362873" y="2314824"/>
            <a:ext cx="7339690" cy="386213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lvl="1">
              <a:buClr>
                <a:srgbClr val="FFFFFF"/>
              </a:buClr>
            </a:pPr>
            <a:endParaRPr lang="en-US" sz="1600" dirty="0">
              <a:solidFill>
                <a:srgbClr val="FFFFFF">
                  <a:lumMod val="75000"/>
                  <a:lumOff val="25000"/>
                </a:srgb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589895"/>
              </p:ext>
            </p:extLst>
          </p:nvPr>
        </p:nvGraphicFramePr>
        <p:xfrm>
          <a:off x="4491724" y="2584236"/>
          <a:ext cx="7172319" cy="38960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72319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3896075">
                <a:tc>
                  <a:txBody>
                    <a:bodyPr/>
                    <a:lstStyle/>
                    <a:p>
                      <a:pPr marL="0" lvl="1">
                        <a:buClr>
                          <a:srgbClr val="FFFFFF"/>
                        </a:buClr>
                      </a:pP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</a:t>
                      </a:r>
                    </a:p>
                    <a:p>
                      <a:pPr marL="0" lvl="1">
                        <a:buClr>
                          <a:srgbClr val="FFFFFF"/>
                        </a:buClr>
                      </a:pP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{</a:t>
                      </a:r>
                    </a:p>
                    <a:p>
                      <a:pPr marL="0" lvl="1">
                        <a:buClr>
                          <a:srgbClr val="FFFFFF"/>
                        </a:buClr>
                      </a:pP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"</a:t>
                      </a:r>
                      <a:r>
                        <a:rPr lang="en-US" sz="1600" b="0" dirty="0" err="1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outputFileName</a:t>
                      </a: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": "</a:t>
                      </a:r>
                      <a:r>
                        <a:rPr lang="en-US" sz="1600" b="0" dirty="0" err="1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wwwroot</a:t>
                      </a: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</a:t>
                      </a:r>
                      <a:r>
                        <a:rPr lang="en-US" sz="1600" b="0" dirty="0" err="1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css</a:t>
                      </a: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/site.min.css",</a:t>
                      </a:r>
                    </a:p>
                    <a:p>
                      <a:pPr marL="0" lvl="1">
                        <a:buClr>
                          <a:srgbClr val="FFFFFF"/>
                        </a:buClr>
                      </a:pP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"</a:t>
                      </a:r>
                      <a:r>
                        <a:rPr lang="en-US" sz="1600" b="0" dirty="0" err="1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inputFiles</a:t>
                      </a: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": [ "</a:t>
                      </a:r>
                      <a:r>
                        <a:rPr lang="en-US" sz="1600" b="0" dirty="0" err="1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wwwroot</a:t>
                      </a: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</a:t>
                      </a:r>
                      <a:r>
                        <a:rPr lang="en-US" sz="1600" b="0" dirty="0" err="1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css</a:t>
                      </a: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/site.css" ]</a:t>
                      </a:r>
                    </a:p>
                    <a:p>
                      <a:pPr marL="0" lvl="1">
                        <a:buClr>
                          <a:srgbClr val="FFFFFF"/>
                        </a:buClr>
                      </a:pP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},</a:t>
                      </a:r>
                    </a:p>
                    <a:p>
                      <a:pPr marL="0" lvl="1">
                        <a:buClr>
                          <a:srgbClr val="FFFFFF"/>
                        </a:buClr>
                      </a:pP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{</a:t>
                      </a:r>
                    </a:p>
                    <a:p>
                      <a:pPr marL="0" lvl="1">
                        <a:buClr>
                          <a:srgbClr val="FFFFFF"/>
                        </a:buClr>
                      </a:pP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"</a:t>
                      </a:r>
                      <a:r>
                        <a:rPr lang="en-US" sz="1600" b="0" dirty="0" err="1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outputFileName</a:t>
                      </a: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": "</a:t>
                      </a:r>
                      <a:r>
                        <a:rPr lang="en-US" sz="1600" b="0" dirty="0" err="1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wwwroot</a:t>
                      </a: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</a:t>
                      </a:r>
                      <a:r>
                        <a:rPr lang="en-US" sz="1600" b="0" dirty="0" err="1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js</a:t>
                      </a: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/site.min.js",</a:t>
                      </a:r>
                    </a:p>
                    <a:p>
                      <a:pPr marL="0" lvl="1">
                        <a:buClr>
                          <a:srgbClr val="FFFFFF"/>
                        </a:buClr>
                      </a:pP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"</a:t>
                      </a:r>
                      <a:r>
                        <a:rPr lang="en-US" sz="1600" b="0" dirty="0" err="1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inputFiles</a:t>
                      </a: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": [ "</a:t>
                      </a:r>
                      <a:r>
                        <a:rPr lang="en-US" sz="1600" b="0" dirty="0" err="1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wwwroot</a:t>
                      </a: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</a:t>
                      </a:r>
                      <a:r>
                        <a:rPr lang="en-US" sz="1600" b="0" dirty="0" err="1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js</a:t>
                      </a: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/site.js" ],</a:t>
                      </a:r>
                    </a:p>
                    <a:p>
                      <a:pPr marL="0" lvl="1">
                        <a:buClr>
                          <a:srgbClr val="FFFFFF"/>
                        </a:buClr>
                      </a:pP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"minify": {</a:t>
                      </a:r>
                    </a:p>
                    <a:p>
                      <a:pPr marL="0" lvl="1">
                        <a:buClr>
                          <a:srgbClr val="FFFFFF"/>
                        </a:buClr>
                      </a:pP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"enabled": true,</a:t>
                      </a:r>
                    </a:p>
                    <a:p>
                      <a:pPr marL="0" lvl="1">
                        <a:buClr>
                          <a:srgbClr val="FFFFFF"/>
                        </a:buClr>
                      </a:pP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"</a:t>
                      </a:r>
                      <a:r>
                        <a:rPr lang="en-US" sz="1600" b="0" dirty="0" err="1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renameLocals</a:t>
                      </a: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": true</a:t>
                      </a:r>
                    </a:p>
                    <a:p>
                      <a:pPr marL="0" lvl="1">
                        <a:buClr>
                          <a:srgbClr val="FFFFFF"/>
                        </a:buClr>
                      </a:pP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},</a:t>
                      </a:r>
                    </a:p>
                    <a:p>
                      <a:pPr marL="0" lvl="1">
                        <a:buClr>
                          <a:srgbClr val="FFFFFF"/>
                        </a:buClr>
                      </a:pP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"</a:t>
                      </a:r>
                      <a:r>
                        <a:rPr lang="en-US" sz="1600" b="0" dirty="0" err="1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sourceMap</a:t>
                      </a: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": false</a:t>
                      </a:r>
                    </a:p>
                    <a:p>
                      <a:pPr marL="0" lvl="1">
                        <a:buClr>
                          <a:srgbClr val="FFFFFF"/>
                        </a:buClr>
                      </a:pP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}</a:t>
                      </a:r>
                    </a:p>
                    <a:p>
                      <a:pPr marL="0" lvl="1">
                        <a:buClr>
                          <a:srgbClr val="FFFFFF"/>
                        </a:buClr>
                      </a:pP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]</a:t>
                      </a:r>
                      <a:r>
                        <a:rPr lang="en-US" sz="1600" dirty="0"/>
                        <a:t>  } ]</a:t>
                      </a:r>
                      <a:endParaRPr lang="en-US" sz="1600" b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0" name="Rectangle 9"/>
          <p:cNvSpPr/>
          <p:nvPr/>
        </p:nvSpPr>
        <p:spPr>
          <a:xfrm>
            <a:off x="4485461" y="2137669"/>
            <a:ext cx="1996758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bundleconfig.json</a:t>
            </a:r>
            <a:endParaRPr lang="en-US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9773" y="5501989"/>
            <a:ext cx="978322" cy="978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264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10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…but Gulp still has its place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Bundler &amp; </a:t>
            </a:r>
            <a:r>
              <a:rPr lang="en-US" dirty="0" err="1">
                <a:hlinkClick r:id="rId2"/>
              </a:rPr>
              <a:t>Minifier</a:t>
            </a:r>
            <a:r>
              <a:rPr lang="en-US" dirty="0">
                <a:hlinkClick r:id="rId2"/>
              </a:rPr>
              <a:t> extension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Reserve for complex workflows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0385" y="2403546"/>
            <a:ext cx="5295900" cy="116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0393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hlinkClick r:id="rId2"/>
              </a:rPr>
              <a:t>Migrating from ASP.NET MVC to ASP.NET Core MVC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hlinkClick r:id="rId3"/>
              </a:rPr>
              <a:t>Using DI in ASP.NET Core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>
                <a:hlinkClick r:id="rId4"/>
              </a:rPr>
              <a:t>Project.json</a:t>
            </a:r>
            <a:r>
              <a:rPr lang="en-US" dirty="0">
                <a:hlinkClick r:id="rId4"/>
              </a:rPr>
              <a:t> all the things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hlinkClick r:id="rId5"/>
              </a:rPr>
              <a:t>Strongly Typed Configuration Settings in ASP.NET Core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52072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780674" y="1299411"/>
            <a:ext cx="8646694" cy="2823410"/>
          </a:xfrm>
          <a:prstGeom prst="rect">
            <a:avLst/>
          </a:prstGeom>
          <a:solidFill>
            <a:srgbClr val="505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Fotolia_91533125_V_M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grayscl/>
          </a:blip>
          <a:stretch>
            <a:fillRect/>
          </a:stretch>
        </p:blipFill>
        <p:spPr>
          <a:xfrm>
            <a:off x="0" y="0"/>
            <a:ext cx="12201525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bg1">
              <a:tint val="95000"/>
              <a:satMod val="170000"/>
              <a:alpha val="75000"/>
            </a:schemeClr>
          </a:solidFill>
        </p:spPr>
        <p:txBody>
          <a:bodyPr/>
          <a:lstStyle/>
          <a:p>
            <a:r>
              <a:rPr lang="en-US" b="1" dirty="0"/>
              <a:t>Thank you!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solidFill>
            <a:schemeClr val="bg1">
              <a:tint val="95000"/>
              <a:satMod val="170000"/>
              <a:alpha val="75000"/>
            </a:schemeClr>
          </a:solidFill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solidFill>
            <a:schemeClr val="bg1">
              <a:tint val="95000"/>
              <a:satMod val="170000"/>
              <a:alpha val="75000"/>
            </a:schemeClr>
          </a:solidFill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/>
              <a:t>	</a:t>
            </a:r>
          </a:p>
          <a:p>
            <a:pPr marL="0" indent="0">
              <a:buNone/>
            </a:pPr>
            <a:r>
              <a:rPr lang="en-US" dirty="0"/>
              <a:t>	</a:t>
            </a:r>
          </a:p>
          <a:p>
            <a:pPr marL="0" indent="0">
              <a:buNone/>
            </a:pPr>
            <a:r>
              <a:rPr lang="en-US" dirty="0"/>
              <a:t>	@</a:t>
            </a:r>
            <a:r>
              <a:rPr lang="en-US" dirty="0" err="1"/>
              <a:t>Scott_Addie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</a:t>
            </a:r>
          </a:p>
          <a:p>
            <a:pPr marL="0" indent="0">
              <a:buNone/>
            </a:pPr>
            <a:r>
              <a:rPr lang="en-US" dirty="0"/>
              <a:t>	scottaddie.com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000" dirty="0"/>
              <a:t>	</a:t>
            </a:r>
          </a:p>
          <a:p>
            <a:pPr marL="0" indent="0">
              <a:buNone/>
            </a:pPr>
            <a:r>
              <a:rPr lang="en-US" sz="2000" dirty="0"/>
              <a:t>	</a:t>
            </a:r>
            <a:r>
              <a:rPr lang="en-US" sz="2200" dirty="0"/>
              <a:t>github.com/</a:t>
            </a:r>
            <a:r>
              <a:rPr lang="en-US" sz="2200"/>
              <a:t>scottaddie</a:t>
            </a:r>
            <a:endParaRPr lang="en-US" sz="2200" dirty="0"/>
          </a:p>
          <a:p>
            <a:pPr marL="0" indent="0">
              <a:buNone/>
            </a:pPr>
            <a:r>
              <a:rPr lang="en-US" sz="2200" dirty="0"/>
              <a:t>		/</a:t>
            </a:r>
            <a:r>
              <a:rPr lang="en-US" sz="2200" dirty="0" err="1"/>
              <a:t>DotNetCoreSampleApp</a:t>
            </a:r>
            <a:r>
              <a:rPr lang="en-US" sz="2200" dirty="0"/>
              <a:t>	</a:t>
            </a:r>
          </a:p>
          <a:p>
            <a:pPr marL="0" indent="0">
              <a:buNone/>
            </a:pPr>
            <a:r>
              <a:rPr lang="en-US" sz="2200" dirty="0"/>
              <a:t>		/slide-decks</a:t>
            </a:r>
          </a:p>
          <a:p>
            <a:pPr marL="0" indent="0">
              <a:buNone/>
            </a:pPr>
            <a:r>
              <a:rPr lang="en-US" sz="2200" dirty="0"/>
              <a:t>		</a:t>
            </a:r>
            <a:r>
              <a:rPr lang="en-US" dirty="0"/>
              <a:t>	</a:t>
            </a:r>
          </a:p>
          <a:p>
            <a:pPr marL="0" indent="0">
              <a:buNone/>
            </a:pPr>
            <a:r>
              <a:rPr lang="en-US" dirty="0"/>
              <a:t>	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8796" y="1913555"/>
            <a:ext cx="4208023" cy="420802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2414" y="2225577"/>
            <a:ext cx="682893" cy="555188"/>
          </a:xfrm>
          <a:prstGeom prst="rect">
            <a:avLst/>
          </a:prstGeom>
        </p:spPr>
      </p:pic>
      <p:pic>
        <p:nvPicPr>
          <p:cNvPr id="2050" name="Picture 2" descr="http://www.freeiconspng.com/uploads/github-logo-icon-30.png"/>
          <p:cNvPicPr>
            <a:picLocks noChangeAspect="1" noChangeArrowheads="1"/>
          </p:cNvPicPr>
          <p:nvPr/>
        </p:nvPicPr>
        <p:blipFill>
          <a:blip r:embed="rId8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4128" y="4522773"/>
            <a:ext cx="913109" cy="913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pfbla47oxrfqoj1qhic01ij0.wpengine.netdna-cdn.com/wp-content/uploads/2013/11/rss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1724" y="3408431"/>
            <a:ext cx="697916" cy="697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7976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 Are Here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925285" y="1866122"/>
            <a:ext cx="4217604" cy="6811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ASP.NET 4.6</a:t>
            </a:r>
          </a:p>
        </p:txBody>
      </p:sp>
      <p:sp>
        <p:nvSpPr>
          <p:cNvPr id="17" name="Rectangle 16"/>
          <p:cNvSpPr/>
          <p:nvPr/>
        </p:nvSpPr>
        <p:spPr>
          <a:xfrm>
            <a:off x="925285" y="2587754"/>
            <a:ext cx="4217604" cy="35892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.NET Framework 4.6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0" name="Rounded Rectangle 29"/>
          <p:cNvSpPr/>
          <p:nvPr/>
        </p:nvSpPr>
        <p:spPr>
          <a:xfrm>
            <a:off x="-7383618" y="-919778"/>
            <a:ext cx="97773" cy="65509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ounded Rectangle 33"/>
          <p:cNvSpPr/>
          <p:nvPr/>
        </p:nvSpPr>
        <p:spPr>
          <a:xfrm>
            <a:off x="1042637" y="3871428"/>
            <a:ext cx="3997196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Editors 					  VS 2015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1042637" y="3139815"/>
            <a:ext cx="3997196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/>
              <a:t>Operating Systems</a:t>
            </a:r>
          </a:p>
        </p:txBody>
      </p:sp>
      <p:pic>
        <p:nvPicPr>
          <p:cNvPr id="27" name="Picture 6" descr="C:\temp\WinAzure_rgb_Wht_S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1" t="15460" r="80628" b="15496"/>
          <a:stretch/>
        </p:blipFill>
        <p:spPr bwMode="auto">
          <a:xfrm>
            <a:off x="4450875" y="3231964"/>
            <a:ext cx="455848" cy="462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ounded Rectangle 20"/>
          <p:cNvSpPr/>
          <p:nvPr/>
        </p:nvSpPr>
        <p:spPr>
          <a:xfrm>
            <a:off x="1042637" y="4603041"/>
            <a:ext cx="3997196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Web Server 					  IIS</a:t>
            </a:r>
          </a:p>
        </p:txBody>
      </p:sp>
      <p:pic>
        <p:nvPicPr>
          <p:cNvPr id="1036" name="Picture 12" descr="http://www.polimine.com/assets/map-pin-015a650232324feed24ef5bbc19f0088.png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7698" y="3118952"/>
            <a:ext cx="1914525" cy="1504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28400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Determine Your Upgrade Path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925285" y="1866122"/>
            <a:ext cx="10341430" cy="6811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ASP.NET Core 1.0</a:t>
            </a:r>
          </a:p>
        </p:txBody>
      </p:sp>
      <p:sp>
        <p:nvSpPr>
          <p:cNvPr id="18" name="Rectangle 17"/>
          <p:cNvSpPr/>
          <p:nvPr/>
        </p:nvSpPr>
        <p:spPr>
          <a:xfrm>
            <a:off x="5260242" y="2587754"/>
            <a:ext cx="6006474" cy="35892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.NET Core 1.0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925285" y="2587754"/>
            <a:ext cx="4217604" cy="35892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.NET Framework 4.6.2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* Debugging not currently supported</a:t>
            </a:r>
          </a:p>
          <a:p>
            <a:endParaRPr lang="en-US" dirty="0"/>
          </a:p>
        </p:txBody>
      </p:sp>
      <p:sp>
        <p:nvSpPr>
          <p:cNvPr id="30" name="Rounded Rectangle 29"/>
          <p:cNvSpPr/>
          <p:nvPr/>
        </p:nvSpPr>
        <p:spPr>
          <a:xfrm>
            <a:off x="-7383618" y="-919778"/>
            <a:ext cx="97773" cy="65509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ounded Rectangle 33"/>
          <p:cNvSpPr/>
          <p:nvPr/>
        </p:nvSpPr>
        <p:spPr>
          <a:xfrm>
            <a:off x="1042637" y="3871428"/>
            <a:ext cx="3997196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Editors 			VS 2015, VS Code*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1042637" y="3139815"/>
            <a:ext cx="3997196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/>
              <a:t>Operating Systems</a:t>
            </a:r>
          </a:p>
        </p:txBody>
      </p:sp>
      <p:pic>
        <p:nvPicPr>
          <p:cNvPr id="27" name="Picture 6" descr="C:\temp\WinAzure_rgb_Wht_S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1" t="15460" r="80628" b="15496"/>
          <a:stretch/>
        </p:blipFill>
        <p:spPr bwMode="auto">
          <a:xfrm>
            <a:off x="4450875" y="3231964"/>
            <a:ext cx="455848" cy="462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ounded Rectangle 34"/>
          <p:cNvSpPr/>
          <p:nvPr/>
        </p:nvSpPr>
        <p:spPr>
          <a:xfrm>
            <a:off x="5369442" y="3117888"/>
            <a:ext cx="5779919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/>
              <a:t>Operating Systems</a:t>
            </a:r>
          </a:p>
        </p:txBody>
      </p:sp>
      <p:pic>
        <p:nvPicPr>
          <p:cNvPr id="24" name="Picture 2" descr="http://files.softicons.com/download/system-icons/windows-8-metro-icons-by-dakirby309/png/512x512/Folders%20&amp;%20OS/Linux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6845" y="3248181"/>
            <a:ext cx="507863" cy="498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6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089" y="3238937"/>
            <a:ext cx="385752" cy="454164"/>
          </a:xfrm>
          <a:prstGeom prst="rect">
            <a:avLst/>
          </a:prstGeom>
        </p:spPr>
      </p:pic>
      <p:pic>
        <p:nvPicPr>
          <p:cNvPr id="26" name="Picture 6" descr="C:\temp\WinAzure_rgb_Wht_S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1" t="15460" r="80628" b="15496"/>
          <a:stretch/>
        </p:blipFill>
        <p:spPr bwMode="auto">
          <a:xfrm>
            <a:off x="8155472" y="3231964"/>
            <a:ext cx="455848" cy="462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Rounded Rectangle 35"/>
          <p:cNvSpPr/>
          <p:nvPr/>
        </p:nvSpPr>
        <p:spPr>
          <a:xfrm>
            <a:off x="5369442" y="3871428"/>
            <a:ext cx="5779919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Editors 			  VS 2015	, VS Code	     VS Code</a:t>
            </a:r>
          </a:p>
        </p:txBody>
      </p:sp>
      <p:sp>
        <p:nvSpPr>
          <p:cNvPr id="40" name="Rounded Rectangle 39"/>
          <p:cNvSpPr/>
          <p:nvPr/>
        </p:nvSpPr>
        <p:spPr>
          <a:xfrm>
            <a:off x="1056822" y="4617126"/>
            <a:ext cx="3983011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Web Server				IIS, Kestrel</a:t>
            </a:r>
          </a:p>
        </p:txBody>
      </p:sp>
      <p:sp>
        <p:nvSpPr>
          <p:cNvPr id="41" name="Rounded Rectangle 40"/>
          <p:cNvSpPr/>
          <p:nvPr/>
        </p:nvSpPr>
        <p:spPr>
          <a:xfrm>
            <a:off x="5369442" y="4624968"/>
            <a:ext cx="5779919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Web Server			  IIS, Kestrel	      Apache, Kestrel</a:t>
            </a:r>
          </a:p>
        </p:txBody>
      </p:sp>
      <p:cxnSp>
        <p:nvCxnSpPr>
          <p:cNvPr id="42" name="Straight Connector 41"/>
          <p:cNvCxnSpPr/>
          <p:nvPr/>
        </p:nvCxnSpPr>
        <p:spPr>
          <a:xfrm>
            <a:off x="7265580" y="3119566"/>
            <a:ext cx="17721" cy="21965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Rounded Rectangle 20"/>
          <p:cNvSpPr/>
          <p:nvPr/>
        </p:nvSpPr>
        <p:spPr>
          <a:xfrm>
            <a:off x="3215474" y="2712355"/>
            <a:ext cx="1691249" cy="359991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net462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6866958" y="2682194"/>
            <a:ext cx="1691249" cy="359991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netcoreapp1.0</a:t>
            </a:r>
          </a:p>
        </p:txBody>
      </p:sp>
      <p:cxnSp>
        <p:nvCxnSpPr>
          <p:cNvPr id="23" name="Straight Connector 22"/>
          <p:cNvCxnSpPr/>
          <p:nvPr/>
        </p:nvCxnSpPr>
        <p:spPr>
          <a:xfrm>
            <a:off x="9440391" y="3111724"/>
            <a:ext cx="17721" cy="21965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60556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Value Proposition of .NET Core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X-plat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Open source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Everything is a dependency (cafeteria plan)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Broader container support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Cloud-optimized</a:t>
            </a:r>
          </a:p>
        </p:txBody>
      </p:sp>
    </p:spTree>
    <p:extLst>
      <p:ext uri="{BB962C8B-B14F-4D97-AF65-F5344CB8AC3E}">
        <p14:creationId xmlns:p14="http://schemas.microsoft.com/office/powerpoint/2010/main" val="1344934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Assembly Portability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3528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Assembly Portability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.NET Portability Analyzer</a:t>
            </a:r>
            <a:endParaRPr lang="en-US" dirty="0"/>
          </a:p>
          <a:p>
            <a:r>
              <a:rPr lang="en-US" dirty="0">
                <a:hlinkClick r:id="rId3"/>
              </a:rPr>
              <a:t>I Can Has .NET Core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28289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Dependency Injection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407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Native </a:t>
            </a:r>
            <a:r>
              <a:rPr lang="en-US" dirty="0" err="1"/>
              <a:t>IoC</a:t>
            </a:r>
            <a:r>
              <a:rPr lang="en-US" dirty="0"/>
              <a:t> Container</a:t>
            </a:r>
            <a:br>
              <a:rPr lang="en-US" dirty="0"/>
            </a:br>
            <a:r>
              <a:rPr lang="en-US" sz="2400" dirty="0"/>
              <a:t>Construction Injection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800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6609399"/>
              </p:ext>
            </p:extLst>
          </p:nvPr>
        </p:nvGraphicFramePr>
        <p:xfrm>
          <a:off x="1005659" y="2098621"/>
          <a:ext cx="6962052" cy="20876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62052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087693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public void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ConfigureServices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IServiceCollection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services)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{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    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services.AddTransient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&lt;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IAttendeeService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, 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AttendeeService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&gt;();</a:t>
                      </a:r>
                    </a:p>
                    <a:p>
                      <a:endParaRPr lang="en-US" b="1" dirty="0">
                        <a:solidFill>
                          <a:schemeClr val="bg1"/>
                        </a:solidFill>
                      </a:endParaRP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    // Add framework services.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   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services.AddMvc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();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999396" y="1652053"/>
            <a:ext cx="1738423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Startup.cs</a:t>
            </a:r>
            <a:endParaRPr lang="en-US" b="1" dirty="0"/>
          </a:p>
        </p:txBody>
      </p:sp>
      <p:sp>
        <p:nvSpPr>
          <p:cNvPr id="9" name="Rectangle 8"/>
          <p:cNvSpPr/>
          <p:nvPr/>
        </p:nvSpPr>
        <p:spPr>
          <a:xfrm>
            <a:off x="4686548" y="3171170"/>
            <a:ext cx="2349561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AttendeesController.cs</a:t>
            </a:r>
            <a:endParaRPr lang="en-US" b="1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2775095"/>
              </p:ext>
            </p:extLst>
          </p:nvPr>
        </p:nvGraphicFramePr>
        <p:xfrm>
          <a:off x="4681232" y="3617738"/>
          <a:ext cx="6721422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21422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250532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public class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AttendeesController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: Controller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{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IAttendeeService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_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attendeeService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;</a:t>
                      </a:r>
                    </a:p>
                    <a:p>
                      <a:endParaRPr lang="en-US" b="0" dirty="0">
                        <a:solidFill>
                          <a:schemeClr val="bg1"/>
                        </a:solidFill>
                      </a:endParaRP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public 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AttendeesController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IAttendeeService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attendeeService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{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    _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attendeeService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=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attendeeService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;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1" name="Rectangle 10"/>
          <p:cNvSpPr/>
          <p:nvPr/>
        </p:nvSpPr>
        <p:spPr>
          <a:xfrm>
            <a:off x="1796603" y="2662362"/>
            <a:ext cx="5948916" cy="382772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255729" y="4721508"/>
            <a:ext cx="5948916" cy="382772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134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2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47D8FF"/>
      </a:hlink>
      <a:folHlink>
        <a:srgbClr val="954F72"/>
      </a:folHlink>
    </a:clrScheme>
    <a:fontScheme name="Custom 1">
      <a:majorFont>
        <a:latin typeface="Segoe UI Light"/>
        <a:ea typeface=""/>
        <a:cs typeface=""/>
      </a:majorFont>
      <a:minorFont>
        <a:latin typeface="Segoe UI Ligh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1501</TotalTime>
  <Words>800</Words>
  <Application>Microsoft Office PowerPoint</Application>
  <PresentationFormat>Widescreen</PresentationFormat>
  <Paragraphs>288</Paragraphs>
  <Slides>26</Slides>
  <Notes>9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Arial</vt:lpstr>
      <vt:lpstr>Calibri</vt:lpstr>
      <vt:lpstr>Courier New</vt:lpstr>
      <vt:lpstr>Segoe UI Light</vt:lpstr>
      <vt:lpstr>Wingdings</vt:lpstr>
      <vt:lpstr>Office Theme</vt:lpstr>
      <vt:lpstr>From Legacy MVC to Modern MVC An ASP.NET Core Migration Path</vt:lpstr>
      <vt:lpstr>Agenda</vt:lpstr>
      <vt:lpstr>You Are Here</vt:lpstr>
      <vt:lpstr>Determine Your Upgrade Path</vt:lpstr>
      <vt:lpstr>The Value Proposition of .NET Core</vt:lpstr>
      <vt:lpstr>Assembly Portability</vt:lpstr>
      <vt:lpstr>Assembly Portability</vt:lpstr>
      <vt:lpstr>Dependency Injection</vt:lpstr>
      <vt:lpstr>Native IoC Container Construction Injection</vt:lpstr>
      <vt:lpstr>Autofac Constructor Injection</vt:lpstr>
      <vt:lpstr>3rd Party DI Frameworks</vt:lpstr>
      <vt:lpstr>App Settings</vt:lpstr>
      <vt:lpstr>XML is Abandoned for JSON</vt:lpstr>
      <vt:lpstr>Retrieving App Settings Option 1</vt:lpstr>
      <vt:lpstr>Retrieving App Settings Option 2</vt:lpstr>
      <vt:lpstr>Package Management</vt:lpstr>
      <vt:lpstr>NuGet Changes</vt:lpstr>
      <vt:lpstr>NuGet Centralized Packages Repository</vt:lpstr>
      <vt:lpstr>NuGet Transitive References</vt:lpstr>
      <vt:lpstr>Bower Static Asset Acquisition</vt:lpstr>
      <vt:lpstr>Bundling &amp; Minification</vt:lpstr>
      <vt:lpstr>A Look at Where We’ve Been</vt:lpstr>
      <vt:lpstr>The Way Forward</vt:lpstr>
      <vt:lpstr>…but Gulp still has its place</vt:lpstr>
      <vt:lpstr>Resources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 ASP.NET Core Migration Path</dc:title>
  <dc:creator>Scott Addie</dc:creator>
  <cp:keywords>.NET, ASP.NET, MVC, ASP.NET Core, Visual Studio</cp:keywords>
  <cp:lastModifiedBy>Scott Addie</cp:lastModifiedBy>
  <cp:revision>291</cp:revision>
  <dcterms:created xsi:type="dcterms:W3CDTF">2016-07-13T16:00:36Z</dcterms:created>
  <dcterms:modified xsi:type="dcterms:W3CDTF">2016-08-18T14:25:31Z</dcterms:modified>
</cp:coreProperties>
</file>